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288" r:id="rId5"/>
    <p:sldId id="289" r:id="rId6"/>
    <p:sldId id="281" r:id="rId7"/>
    <p:sldId id="306" r:id="rId8"/>
    <p:sldId id="314" r:id="rId9"/>
    <p:sldId id="307" r:id="rId10"/>
    <p:sldId id="315" r:id="rId11"/>
    <p:sldId id="262" r:id="rId12"/>
    <p:sldId id="308" r:id="rId13"/>
    <p:sldId id="309" r:id="rId14"/>
    <p:sldId id="310" r:id="rId15"/>
    <p:sldId id="287" r:id="rId16"/>
    <p:sldId id="311" r:id="rId17"/>
    <p:sldId id="313" r:id="rId18"/>
    <p:sldId id="312" r:id="rId19"/>
    <p:sldId id="282" r:id="rId20"/>
    <p:sldId id="270" r:id="rId21"/>
    <p:sldId id="296" r:id="rId22"/>
    <p:sldId id="25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83-41DB-8901-BA7449EECA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83-41DB-8901-BA7449EECAF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83-41DB-8901-BA7449EECAF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83-41DB-8901-BA7449EECA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7B-41FF-81E2-3F54D9A6602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/>
      <dgm:spPr>
        <a:ln>
          <a:noFill/>
        </a:ln>
      </dgm:spPr>
      <dgm:t>
        <a:bodyPr/>
        <a:lstStyle/>
        <a:p>
          <a:pPr latinLnBrk="1"/>
          <a:r>
            <a:rPr lang="en-US" altLang="ko-KR" dirty="0"/>
            <a:t>PG</a:t>
          </a:r>
          <a:endParaRPr lang="ko-KR" altLang="en-US" dirty="0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쇼핑몰</a:t>
          </a:r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/>
        </a:p>
      </dgm:t>
    </dgm:pt>
    <dgm:pt modelId="{BF3EBA54-E90C-4E76-AF55-6AB1331630EE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은행</a:t>
          </a:r>
        </a:p>
      </dgm:t>
    </dgm:pt>
    <dgm:pt modelId="{550D6DAB-9824-4B11-9EBD-670275FA5509}" type="parTrans" cxnId="{CCE5707C-D151-4CE5-8BAB-527C1F0EC9A8}">
      <dgm:prSet/>
      <dgm:spPr/>
      <dgm:t>
        <a:bodyPr/>
        <a:lstStyle/>
        <a:p>
          <a:pPr latinLnBrk="1"/>
          <a:endParaRPr lang="ko-KR" altLang="en-US"/>
        </a:p>
      </dgm:t>
    </dgm:pt>
    <dgm:pt modelId="{D9897AA0-9956-40F6-86D0-C8F57F163313}" type="sibTrans" cxnId="{CCE5707C-D151-4CE5-8BAB-527C1F0EC9A8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A9F647C3-5BDB-47DA-B88A-5705A8B63CE7}" type="pres">
      <dgm:prSet presAssocID="{BF3EBA54-E90C-4E76-AF55-6AB1331630EE}" presName="node" presStyleLbl="node1" presStyleIdx="2" presStyleCnt="3">
        <dgm:presLayoutVars>
          <dgm:bulletEnabled val="1"/>
        </dgm:presLayoutVars>
      </dgm:prSet>
      <dgm:spPr/>
    </dgm:pt>
    <dgm:pt modelId="{53FB2762-0ABC-4B58-81E9-2D51378B2840}" type="pres">
      <dgm:prSet presAssocID="{D9897AA0-9956-40F6-86D0-C8F57F163313}" presName="sibTrans" presStyleLbl="sibTrans2D1" presStyleIdx="2" presStyleCnt="3"/>
      <dgm:spPr/>
    </dgm:pt>
    <dgm:pt modelId="{0F9B32AF-840C-4D22-B996-B66C50BA7C9B}" type="pres">
      <dgm:prSet presAssocID="{D9897AA0-9956-40F6-86D0-C8F57F163313}" presName="connectorText" presStyleLbl="sibTrans2D1" presStyleIdx="2" presStyleCnt="3"/>
      <dgm:spPr/>
    </dgm:pt>
  </dgm:ptLst>
  <dgm:cxnLst>
    <dgm:cxn modelId="{4EDD8F11-49C6-4D53-8C03-BB3022A1F2F0}" type="presOf" srcId="{72FD59DB-366D-49DE-A90A-A4C1D1210037}" destId="{7BDDD111-C195-4748-9311-B0B750F50072}" srcOrd="0" destOrd="0" presId="urn:microsoft.com/office/officeart/2005/8/layout/cycle7"/>
    <dgm:cxn modelId="{8FE44713-9B77-4DE8-9E2D-E63F7E87624C}" type="presOf" srcId="{72FD59DB-366D-49DE-A90A-A4C1D1210037}" destId="{A4AD64C6-EC15-4978-B596-E5FD689EE92D}" srcOrd="1" destOrd="0" presId="urn:microsoft.com/office/officeart/2005/8/layout/cycle7"/>
    <dgm:cxn modelId="{90EC6E28-55A4-46F1-926D-A39BE543A614}" type="presOf" srcId="{BF3EBA54-E90C-4E76-AF55-6AB1331630EE}" destId="{A9F647C3-5BDB-47DA-B88A-5705A8B63CE7}" srcOrd="0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93ACFC5E-2158-4362-87A5-0D6C3F576F3A}" type="presOf" srcId="{112C3FF8-1768-4268-BF75-B4EE03BEB55D}" destId="{7980AC61-61B0-470A-B5D3-BD2F35636BBC}" srcOrd="0" destOrd="0" presId="urn:microsoft.com/office/officeart/2005/8/layout/cycle7"/>
    <dgm:cxn modelId="{6B9A5C64-5471-4503-8486-C0A8E2C0F04F}" type="presOf" srcId="{1A415F77-C823-4FC4-BCCC-FA2A5B13C4A2}" destId="{EA617EBF-6130-439C-A4B1-9807F963CA6D}" srcOrd="0" destOrd="0" presId="urn:microsoft.com/office/officeart/2005/8/layout/cycle7"/>
    <dgm:cxn modelId="{DE99746B-773D-4866-9273-F96D0EB3F55B}" type="presOf" srcId="{D9897AA0-9956-40F6-86D0-C8F57F163313}" destId="{53FB2762-0ABC-4B58-81E9-2D51378B2840}" srcOrd="0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071B2651-0DC7-4410-BEEB-8749A2321ECF}" type="presOf" srcId="{A739CC1D-00A7-422D-A14C-C4EE38B1B447}" destId="{B63F0890-046A-45A7-ADC5-95A139715487}" srcOrd="0" destOrd="0" presId="urn:microsoft.com/office/officeart/2005/8/layout/cycle7"/>
    <dgm:cxn modelId="{5036045A-D808-4849-BD14-D2221B18B144}" type="presOf" srcId="{D9897AA0-9956-40F6-86D0-C8F57F163313}" destId="{0F9B32AF-840C-4D22-B996-B66C50BA7C9B}" srcOrd="1" destOrd="0" presId="urn:microsoft.com/office/officeart/2005/8/layout/cycle7"/>
    <dgm:cxn modelId="{CCE5707C-D151-4CE5-8BAB-527C1F0EC9A8}" srcId="{A739CC1D-00A7-422D-A14C-C4EE38B1B447}" destId="{BF3EBA54-E90C-4E76-AF55-6AB1331630EE}" srcOrd="2" destOrd="0" parTransId="{550D6DAB-9824-4B11-9EBD-670275FA5509}" sibTransId="{D9897AA0-9956-40F6-86D0-C8F57F163313}"/>
    <dgm:cxn modelId="{385BCA8A-9F22-4687-9A3F-981735DAB305}" type="presOf" srcId="{31311ACC-BD93-44A0-A78B-625B7E90CB05}" destId="{9C3F79D5-AA71-403B-B940-FE61A0CEDB41}" srcOrd="0" destOrd="0" presId="urn:microsoft.com/office/officeart/2005/8/layout/cycle7"/>
    <dgm:cxn modelId="{7CFEBC97-FF40-4958-8A39-D2CACE5113B1}" type="presOf" srcId="{1A415F77-C823-4FC4-BCCC-FA2A5B13C4A2}" destId="{F3B73E53-535C-4069-9A95-089BA0D80570}" srcOrd="1" destOrd="0" presId="urn:microsoft.com/office/officeart/2005/8/layout/cycle7"/>
    <dgm:cxn modelId="{82D79DE0-9A9D-4615-AD9E-AE44C35D9ED6}" type="presParOf" srcId="{B63F0890-046A-45A7-ADC5-95A139715487}" destId="{9C3F79D5-AA71-403B-B940-FE61A0CEDB41}" srcOrd="0" destOrd="0" presId="urn:microsoft.com/office/officeart/2005/8/layout/cycle7"/>
    <dgm:cxn modelId="{0EFDF4B3-D194-4245-A86C-FB3800C97734}" type="presParOf" srcId="{B63F0890-046A-45A7-ADC5-95A139715487}" destId="{7BDDD111-C195-4748-9311-B0B750F50072}" srcOrd="1" destOrd="0" presId="urn:microsoft.com/office/officeart/2005/8/layout/cycle7"/>
    <dgm:cxn modelId="{85FEF649-A747-4372-B13B-136FBF109B27}" type="presParOf" srcId="{7BDDD111-C195-4748-9311-B0B750F50072}" destId="{A4AD64C6-EC15-4978-B596-E5FD689EE92D}" srcOrd="0" destOrd="0" presId="urn:microsoft.com/office/officeart/2005/8/layout/cycle7"/>
    <dgm:cxn modelId="{B3AAEE54-11B5-427A-87FD-81AD876E4F2B}" type="presParOf" srcId="{B63F0890-046A-45A7-ADC5-95A139715487}" destId="{7980AC61-61B0-470A-B5D3-BD2F35636BBC}" srcOrd="2" destOrd="0" presId="urn:microsoft.com/office/officeart/2005/8/layout/cycle7"/>
    <dgm:cxn modelId="{1598CCA5-4281-4CF3-AC08-74F6EF26605B}" type="presParOf" srcId="{B63F0890-046A-45A7-ADC5-95A139715487}" destId="{EA617EBF-6130-439C-A4B1-9807F963CA6D}" srcOrd="3" destOrd="0" presId="urn:microsoft.com/office/officeart/2005/8/layout/cycle7"/>
    <dgm:cxn modelId="{127003A0-8A3D-4DDD-B64E-3DAC39601354}" type="presParOf" srcId="{EA617EBF-6130-439C-A4B1-9807F963CA6D}" destId="{F3B73E53-535C-4069-9A95-089BA0D80570}" srcOrd="0" destOrd="0" presId="urn:microsoft.com/office/officeart/2005/8/layout/cycle7"/>
    <dgm:cxn modelId="{845402AE-6E6F-4FC0-BF13-E7AEAA31CD40}" type="presParOf" srcId="{B63F0890-046A-45A7-ADC5-95A139715487}" destId="{A9F647C3-5BDB-47DA-B88A-5705A8B63CE7}" srcOrd="4" destOrd="0" presId="urn:microsoft.com/office/officeart/2005/8/layout/cycle7"/>
    <dgm:cxn modelId="{F33702C5-380B-4DC2-A416-D27226C779CD}" type="presParOf" srcId="{B63F0890-046A-45A7-ADC5-95A139715487}" destId="{53FB2762-0ABC-4B58-81E9-2D51378B2840}" srcOrd="5" destOrd="0" presId="urn:microsoft.com/office/officeart/2005/8/layout/cycle7"/>
    <dgm:cxn modelId="{A30C1F02-5C80-428F-86F3-4F5EF63B1CBA}" type="presParOf" srcId="{53FB2762-0ABC-4B58-81E9-2D51378B2840}" destId="{0F9B32AF-840C-4D22-B996-B66C50BA7C9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300" kern="1200" dirty="0"/>
            <a:t>PG</a:t>
          </a:r>
          <a:endParaRPr lang="ko-KR" altLang="en-US" sz="4300" kern="1200" dirty="0"/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/>
            <a:t>쇼핑몰</a:t>
          </a:r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10800000">
        <a:off x="2334824" y="3751397"/>
        <a:ext cx="870090" cy="219262"/>
      </dsp:txXfrm>
    </dsp:sp>
    <dsp:sp modelId="{A9F647C3-5BDB-47DA-B88A-5705A8B63CE7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/>
            <a:t>은행</a:t>
          </a:r>
        </a:p>
      </dsp:txBody>
      <dsp:txXfrm>
        <a:off x="31383" y="3369554"/>
        <a:ext cx="2027060" cy="982949"/>
      </dsp:txXfrm>
    </dsp:sp>
    <dsp:sp modelId="{53FB2762-0ABC-4B58-81E9-2D51378B2840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472346" y="2257541"/>
        <a:ext cx="870090" cy="21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892239" y="2490281"/>
            <a:ext cx="6407524" cy="1877437"/>
            <a:chOff x="2892239" y="1767838"/>
            <a:chExt cx="6407524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2925840" y="1767838"/>
              <a:ext cx="6340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#2021_Python_Class_Team 3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892239" y="2537279"/>
              <a:ext cx="640752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간편 송금서비스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243A1C-96DC-464D-AD7C-DDAC12670B4F}"/>
              </a:ext>
            </a:extLst>
          </p:cNvPr>
          <p:cNvSpPr/>
          <p:nvPr/>
        </p:nvSpPr>
        <p:spPr>
          <a:xfrm>
            <a:off x="9601200" y="6126480"/>
            <a:ext cx="259080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B63550-689F-4553-85AF-BDEAFDA63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471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3) ERD (ENTITY RELATION DIAGRAM)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3170F6-580E-470A-9213-E1FB41F2717D}"/>
              </a:ext>
            </a:extLst>
          </p:cNvPr>
          <p:cNvCxnSpPr/>
          <p:nvPr/>
        </p:nvCxnSpPr>
        <p:spPr>
          <a:xfrm>
            <a:off x="5008227" y="2751588"/>
            <a:ext cx="0" cy="231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FE409C-7C63-41E7-8886-1337D1851C8B}"/>
              </a:ext>
            </a:extLst>
          </p:cNvPr>
          <p:cNvCxnSpPr/>
          <p:nvPr/>
        </p:nvCxnSpPr>
        <p:spPr>
          <a:xfrm>
            <a:off x="8568438" y="2751588"/>
            <a:ext cx="0" cy="231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60B61A1-332F-41BA-89B0-6087BD104CE4}"/>
              </a:ext>
            </a:extLst>
          </p:cNvPr>
          <p:cNvSpPr/>
          <p:nvPr/>
        </p:nvSpPr>
        <p:spPr>
          <a:xfrm>
            <a:off x="834747" y="1378177"/>
            <a:ext cx="1983973" cy="4711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쇼핑몰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8D71E45-AD23-4F6A-A2D9-5CED20236484}"/>
              </a:ext>
            </a:extLst>
          </p:cNvPr>
          <p:cNvSpPr/>
          <p:nvPr/>
        </p:nvSpPr>
        <p:spPr>
          <a:xfrm>
            <a:off x="5766317" y="1378177"/>
            <a:ext cx="1983973" cy="4711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PG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8F22036-5844-417B-8654-7056595BE358}"/>
              </a:ext>
            </a:extLst>
          </p:cNvPr>
          <p:cNvSpPr/>
          <p:nvPr/>
        </p:nvSpPr>
        <p:spPr>
          <a:xfrm>
            <a:off x="9373280" y="1378176"/>
            <a:ext cx="1983973" cy="4711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082432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4D291E-4D7B-4703-9490-1F8B3F239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73E44-0779-487F-84CE-CB39F263071F}"/>
              </a:ext>
            </a:extLst>
          </p:cNvPr>
          <p:cNvCxnSpPr/>
          <p:nvPr/>
        </p:nvCxnSpPr>
        <p:spPr>
          <a:xfrm>
            <a:off x="4991449" y="2164359"/>
            <a:ext cx="0" cy="231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D90580-E11D-4CF7-B384-3182C349FB17}"/>
              </a:ext>
            </a:extLst>
          </p:cNvPr>
          <p:cNvCxnSpPr/>
          <p:nvPr/>
        </p:nvCxnSpPr>
        <p:spPr>
          <a:xfrm>
            <a:off x="8635550" y="2164359"/>
            <a:ext cx="0" cy="231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184D8BA-1EE3-458A-A2CE-D28C9D2D3356}"/>
              </a:ext>
            </a:extLst>
          </p:cNvPr>
          <p:cNvSpPr/>
          <p:nvPr/>
        </p:nvSpPr>
        <p:spPr>
          <a:xfrm>
            <a:off x="936430" y="609900"/>
            <a:ext cx="1983973" cy="4711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상품페이지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67AA8B6-76CE-4093-9618-C34668D304DA}"/>
              </a:ext>
            </a:extLst>
          </p:cNvPr>
          <p:cNvSpPr/>
          <p:nvPr/>
        </p:nvSpPr>
        <p:spPr>
          <a:xfrm>
            <a:off x="5825040" y="609899"/>
            <a:ext cx="1983973" cy="4711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PG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B33FC51-5519-46CA-9B17-DFAC9F00C78A}"/>
              </a:ext>
            </a:extLst>
          </p:cNvPr>
          <p:cNvSpPr/>
          <p:nvPr/>
        </p:nvSpPr>
        <p:spPr>
          <a:xfrm>
            <a:off x="9218417" y="613690"/>
            <a:ext cx="1983973" cy="4711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E97D2-0E5A-4D31-8FFD-8DF141BD4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895"/>
            <a:ext cx="4902926" cy="450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1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4)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논리적 데이터 모델링 </a:t>
            </a:r>
            <a:endParaRPr lang="en-US" altLang="ko-KR" sz="1100" dirty="0">
              <a:solidFill>
                <a:schemeClr val="bg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7" name="그림 20" descr="C:/Users/user/AppData/Roaming/PolarisOffice/ETemp/28444_13554520/fImage10023043045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458" y="1212850"/>
            <a:ext cx="7010188" cy="54332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7492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5)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물리적 데이터 모델링</a:t>
            </a:r>
          </a:p>
        </p:txBody>
      </p:sp>
      <p:pic>
        <p:nvPicPr>
          <p:cNvPr id="8" name="그림 21" descr="C:/Users/user/AppData/Roaming/PolarisOffice/ETemp/28444_13554520/fImage108782431305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889" y="1218629"/>
            <a:ext cx="7230533" cy="56171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58288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대학생을 위한 팀 프로젝트 잘 하는 법. – Life is Quarte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968" y="0"/>
            <a:ext cx="102900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팀원 소개 및 개발일정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08214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팀원 소개 및 개발일정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프로젝트 팀원 소개 및 역할분담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296299" y="4426634"/>
            <a:ext cx="1713014" cy="211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296299" y="4272813"/>
            <a:ext cx="1713014" cy="5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512664" y="4392674"/>
            <a:ext cx="131040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김천규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조장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423036" y="4776090"/>
            <a:ext cx="1412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프로젝트 총괄</a:t>
            </a: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SPRING MVC</a:t>
            </a:r>
          </a:p>
          <a:p>
            <a:pPr algn="ctr" latinLnBrk="0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658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PLAYTHETRIP 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2237957" y="4426633"/>
            <a:ext cx="1713014" cy="211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2237957" y="4272812"/>
            <a:ext cx="1713014" cy="5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2741503" y="4392673"/>
            <a:ext cx="73604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서원섭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2388392" y="4745312"/>
            <a:ext cx="1412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SPRING MVC</a:t>
            </a:r>
          </a:p>
          <a:p>
            <a:pPr algn="ctr" latinLnBrk="0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DataBase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Server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4165280" y="4425260"/>
            <a:ext cx="1713014" cy="211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4165280" y="4271439"/>
            <a:ext cx="1713014" cy="5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4668826" y="4391300"/>
            <a:ext cx="73604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김진영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4315714" y="4886527"/>
            <a:ext cx="1412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DataBase</a:t>
            </a:r>
          </a:p>
          <a:p>
            <a:pPr algn="ctr" latinLnBrk="0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Spring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 MVC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쇼핑몰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6089423" y="4422851"/>
            <a:ext cx="1713014" cy="211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6089423" y="4269030"/>
            <a:ext cx="1713014" cy="5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6592969" y="4388891"/>
            <a:ext cx="73604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이동림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6239857" y="4884118"/>
            <a:ext cx="1412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Front End UI </a:t>
            </a:r>
          </a:p>
          <a:p>
            <a:pPr algn="ctr" latinLnBrk="0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Srping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 MVC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히스토리작성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7983575" y="4422851"/>
            <a:ext cx="1713014" cy="211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7983575" y="4269030"/>
            <a:ext cx="1713014" cy="5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8487121" y="4388891"/>
            <a:ext cx="73604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최미선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8149069" y="5097620"/>
            <a:ext cx="1412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Front End UI</a:t>
            </a:r>
          </a:p>
          <a:p>
            <a:pPr algn="ctr" latinLnBrk="0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Spring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 MVC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쇼핑몰</a:t>
            </a:r>
          </a:p>
        </p:txBody>
      </p:sp>
      <p:pic>
        <p:nvPicPr>
          <p:cNvPr id="49" name="Picture 2" descr="C:\Users\4실습실\Downloads\People_in_Bubbles_by_Icons8\People in bubbles_ Icons8_PNG\icons8-man-in-white-shi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029" y="2625448"/>
            <a:ext cx="1231774" cy="123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4실습실\Downloads\People_in_Bubbles_by_Icons8\People in bubbles_ Icons8_PNG\icons8-man-in-yellow-striped-swea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26" y="2639278"/>
            <a:ext cx="1231774" cy="123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4실습실\Downloads\People_in_Bubbles_by_Icons8\People in bubbles_ Icons8_PNG\icons8-blond-long-hair-business-lad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3" y="2626859"/>
            <a:ext cx="1231774" cy="123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C:\Users\4실습실\Downloads\People_in_Bubbles_by_Icons8\People in bubbles_ Icons8_PNG\icons8-man-in-green-swea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02" y="2621665"/>
            <a:ext cx="1231774" cy="123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7" descr="C:\Users\4실습실\Downloads\People_in_Bubbles_by_Icons8\People in bubbles_ Icons8_PNG\icons8-man-with-brown-hair-in-green-sweat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91" y="2639278"/>
            <a:ext cx="1256906" cy="12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3F3365-BE1D-4720-85BD-233BA9DC58E6}"/>
              </a:ext>
            </a:extLst>
          </p:cNvPr>
          <p:cNvSpPr/>
          <p:nvPr/>
        </p:nvSpPr>
        <p:spPr>
          <a:xfrm>
            <a:off x="9899302" y="4431176"/>
            <a:ext cx="1713014" cy="211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E00503-7C49-42EA-B668-3950E4FAD423}"/>
              </a:ext>
            </a:extLst>
          </p:cNvPr>
          <p:cNvSpPr/>
          <p:nvPr/>
        </p:nvSpPr>
        <p:spPr>
          <a:xfrm>
            <a:off x="9899302" y="4277355"/>
            <a:ext cx="1713014" cy="5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C6B8F8-EEDD-4433-9EDC-D90230AE41A9}"/>
              </a:ext>
            </a:extLst>
          </p:cNvPr>
          <p:cNvSpPr txBox="1"/>
          <p:nvPr/>
        </p:nvSpPr>
        <p:spPr>
          <a:xfrm>
            <a:off x="10402848" y="4397216"/>
            <a:ext cx="73604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손윤재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30BBB0-8195-4EC1-A3A6-25CC1E90BA1A}"/>
              </a:ext>
            </a:extLst>
          </p:cNvPr>
          <p:cNvSpPr txBox="1"/>
          <p:nvPr/>
        </p:nvSpPr>
        <p:spPr>
          <a:xfrm>
            <a:off x="10064796" y="5105945"/>
            <a:ext cx="1412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Front End UI</a:t>
            </a:r>
          </a:p>
          <a:p>
            <a:pPr algn="ctr" latinLnBrk="0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Spring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 MVC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itchFamily="50" charset="-127"/>
              <a:ea typeface="나눔스퀘어라운드 Regular" pitchFamily="50" charset="-127"/>
              <a:cs typeface="KoPubWorld바탕체 Medium" charset="0"/>
            </a:endParaRPr>
          </a:p>
          <a:p>
            <a:pPr algn="ctr" latinLnBrk="0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  <a:cs typeface="KoPubWorld바탕체 Medium" charset="0"/>
              </a:rPr>
              <a:t>쇼핑몰</a:t>
            </a:r>
          </a:p>
        </p:txBody>
      </p:sp>
      <p:pic>
        <p:nvPicPr>
          <p:cNvPr id="54" name="Picture 7" descr="C:\Users\4실습실\Downloads\People_in_Bubbles_by_Icons8\People in bubbles_ Icons8_PNG\icons8-man-with-brown-hair-in-green-sweater.png">
            <a:extLst>
              <a:ext uri="{FF2B5EF4-FFF2-40B4-BE49-F238E27FC236}">
                <a16:creationId xmlns:a16="http://schemas.microsoft.com/office/drawing/2014/main" id="{2437E372-5628-4663-B293-B73AC602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318" y="2647603"/>
            <a:ext cx="1256906" cy="12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팀원 소개 및 개발일정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1) </a:t>
            </a:r>
            <a:r>
              <a:rPr lang="ko-KR" altLang="en-US" sz="1100" dirty="0" err="1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간트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차트</a:t>
            </a:r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(Gantt chart)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ABB5E5-45E6-455C-AD65-CD44240D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5346"/>
            <a:ext cx="12192000" cy="31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3991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팀원 소개 및 개발일정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1) </a:t>
            </a:r>
            <a:r>
              <a:rPr lang="ko-KR" altLang="en-US" sz="1100" dirty="0" err="1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간트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차트</a:t>
            </a:r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(Gantt chart)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84D979-18D8-4DAB-B86B-31C6AC35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802"/>
            <a:ext cx="12192000" cy="449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5502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팀원 소개 및 개발일정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2)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관리 </a:t>
            </a:r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– GIT / TRELLO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2143861" y="5456665"/>
            <a:ext cx="2038350" cy="967637"/>
            <a:chOff x="2028825" y="5485953"/>
            <a:chExt cx="2038350" cy="96763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164596" y="5562125"/>
              <a:ext cx="18165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프로젝트 관리 툴 </a:t>
              </a:r>
              <a:r>
                <a:rPr lang="en-US" altLang="ko-KR" sz="1400" b="1" dirty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1400" b="1" dirty="0" err="1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git</a:t>
              </a:r>
              <a:endParaRPr lang="ko-KR" altLang="en-US" sz="1400" b="1" dirty="0">
                <a:latin typeface="아리따-돋움(TTF)-Bold" pitchFamily="18" charset="-127"/>
                <a:ea typeface="아리따-돋움(TTF)-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2091235" y="5853426"/>
              <a:ext cx="195117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100" dirty="0">
                <a:latin typeface="+mn-ea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100" b="1" dirty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- GITHUB REPOSITORY NAME</a:t>
              </a:r>
              <a:endParaRPr lang="ko-KR" altLang="en-US" sz="1100" b="1" dirty="0">
                <a:latin typeface="아리따-돋움(TTF)-Medium" pitchFamily="18" charset="-127"/>
                <a:ea typeface="아리따-돋움(TTF)-Medium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100" b="1" dirty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 : </a:t>
              </a:r>
              <a:r>
                <a:rPr lang="en-US" altLang="ko-KR" sz="1100" b="1" dirty="0" err="1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Playthetrip</a:t>
              </a:r>
              <a:r>
                <a:rPr lang="en-US" altLang="ko-KR" sz="1100" b="1" dirty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-neo</a:t>
              </a:r>
              <a:endParaRPr lang="ko-KR" altLang="en-US" sz="1100" b="1" dirty="0">
                <a:latin typeface="아리따-돋움(TTF)-Medium" pitchFamily="18" charset="-127"/>
                <a:ea typeface="아리따-돋움(TTF)-Medium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7700739" y="5456665"/>
            <a:ext cx="2370265" cy="629083"/>
            <a:chOff x="1933761" y="5485953"/>
            <a:chExt cx="2370265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1933761" y="5581204"/>
              <a:ext cx="2370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일정관리 </a:t>
              </a:r>
              <a:r>
                <a:rPr lang="en-US" altLang="ko-KR" sz="1400" b="1" dirty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/ </a:t>
              </a:r>
              <a:r>
                <a:rPr lang="ko-KR" altLang="en-US" sz="1400" b="1" dirty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협업 도구 </a:t>
              </a:r>
              <a:r>
                <a:rPr lang="en-US" altLang="ko-KR" sz="1400" b="1" dirty="0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1400" b="1" dirty="0" err="1">
                  <a:latin typeface="아리따-돋움(TTF)-Bold" pitchFamily="18" charset="-127"/>
                  <a:ea typeface="아리따-돋움(TTF)-Bold" pitchFamily="18" charset="-127"/>
                  <a:cs typeface="Arial" panose="020B0604020202020204" pitchFamily="34" charset="0"/>
                </a:rPr>
                <a:t>trello</a:t>
              </a:r>
              <a:endParaRPr lang="ko-KR" altLang="en-US" sz="1400" b="1" dirty="0">
                <a:latin typeface="아리따-돋움(TTF)-Bold" pitchFamily="18" charset="-127"/>
                <a:ea typeface="아리따-돋움(TTF)-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107264" y="5853426"/>
              <a:ext cx="19399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+mj-lt"/>
                  <a:cs typeface="Arial" panose="020B0604020202020204" pitchFamily="34" charset="0"/>
                </a:rPr>
                <a:t>-</a:t>
              </a:r>
              <a:r>
                <a:rPr lang="ko-KR" altLang="en-US" sz="1100" b="1" dirty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프로젝트 관리 툴 </a:t>
              </a:r>
              <a:r>
                <a:rPr lang="en-US" altLang="ko-KR" sz="1100" b="1" dirty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1100" b="1" dirty="0" err="1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Trello</a:t>
              </a:r>
              <a:r>
                <a:rPr lang="en-US" altLang="ko-KR" sz="1100" b="1" dirty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100" b="1" dirty="0">
                  <a:latin typeface="아리따-돋움(TTF)-Medium" pitchFamily="18" charset="-127"/>
                  <a:ea typeface="아리따-돋움(TTF)-Medium" pitchFamily="18" charset="-127"/>
                  <a:cs typeface="Arial" panose="020B0604020202020204" pitchFamily="34" charset="0"/>
                </a:rPr>
                <a:t>사용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6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5742127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59" descr="C:/Users/user/AppData/Roaming/PolarisOffice/ETemp/28444_13554520/fImage63440528638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60" y="1991963"/>
            <a:ext cx="4493895" cy="3223260"/>
          </a:xfrm>
          <a:prstGeom prst="rect">
            <a:avLst/>
          </a:prstGeom>
          <a:noFill/>
        </p:spPr>
      </p:pic>
      <p:pic>
        <p:nvPicPr>
          <p:cNvPr id="21" name="그림 61" descr="C:/Users/user/AppData/Roaming/PolarisOffice/ETemp/28444_13554520/fImage253979530424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91576" y="1991963"/>
            <a:ext cx="6246804" cy="3223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3302891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0" y="3708260"/>
              <a:ext cx="4230599" cy="1292661"/>
              <a:chOff x="2700072" y="2021840"/>
              <a:chExt cx="5760697" cy="176018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3328645" y="2734295"/>
                <a:ext cx="5132124" cy="1047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4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시연 시나리오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379498" cy="523220"/>
            <a:chOff x="1191929" y="2733040"/>
            <a:chExt cx="237949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595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기획의도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017493" cy="523220"/>
            <a:chOff x="1191929" y="2733040"/>
            <a:chExt cx="3017493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233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및 설계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2531783" cy="523220"/>
            <a:chOff x="1191929" y="2733040"/>
            <a:chExt cx="25317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249929" cy="523220"/>
            <a:chOff x="1191929" y="2733040"/>
            <a:chExt cx="3249929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시연 시나리오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987258-12E2-42E5-8ACF-599D7307741B}"/>
              </a:ext>
            </a:extLst>
          </p:cNvPr>
          <p:cNvGrpSpPr/>
          <p:nvPr/>
        </p:nvGrpSpPr>
        <p:grpSpPr>
          <a:xfrm>
            <a:off x="853787" y="1763487"/>
            <a:ext cx="10469533" cy="2902493"/>
            <a:chOff x="853787" y="1763487"/>
            <a:chExt cx="10469533" cy="2902493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D1A29F-AAE6-4384-AFDB-62CA1A71266F}"/>
                </a:ext>
              </a:extLst>
            </p:cNvPr>
            <p:cNvSpPr txBox="1"/>
            <p:nvPr/>
          </p:nvSpPr>
          <p:spPr>
            <a:xfrm>
              <a:off x="853787" y="1763487"/>
              <a:ext cx="10469533" cy="261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&lt;PG </a:t>
              </a:r>
              <a:r>
                <a:rPr lang="ko-KR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</a:t>
              </a:r>
              <a:r>
                <a:rPr lang="en-US" altLang="ko-KR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&gt;</a:t>
              </a:r>
            </a:p>
            <a:p>
              <a:pPr algn="ctr"/>
              <a:endParaRPr lang="en-US" altLang="ko-KR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3000" spc="300" dirty="0">
                  <a:solidFill>
                    <a:schemeClr val="bg1"/>
                  </a:solidFill>
                </a:rPr>
                <a:t>쇼핑몰페이지 접속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-&gt; 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상품 선택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-&gt; </a:t>
              </a:r>
            </a:p>
            <a:p>
              <a:pPr algn="ctr"/>
              <a:r>
                <a:rPr lang="ko-KR" altLang="en-US" sz="3000" spc="300" dirty="0">
                  <a:solidFill>
                    <a:schemeClr val="bg1"/>
                  </a:solidFill>
                </a:rPr>
                <a:t>상품 상세페이지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-&gt; 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결제 페이지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(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받을 주소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) -&gt; </a:t>
              </a:r>
            </a:p>
            <a:p>
              <a:pPr algn="ctr"/>
              <a:r>
                <a:rPr lang="ko-KR" altLang="en-US" sz="3000" spc="300" dirty="0">
                  <a:solidFill>
                    <a:schemeClr val="bg1"/>
                  </a:solidFill>
                </a:rPr>
                <a:t>중계 서비스 클릭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-&gt; 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로그인 후 결제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-&gt; </a:t>
              </a:r>
            </a:p>
            <a:p>
              <a:pPr algn="ctr"/>
              <a:r>
                <a:rPr lang="ko-KR" altLang="en-US" sz="3000" spc="300" dirty="0">
                  <a:solidFill>
                    <a:schemeClr val="bg1"/>
                  </a:solidFill>
                </a:rPr>
                <a:t>결제 인증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: PG 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내 설정된 비밀번호 입력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 &gt; 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결제완료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0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987258-12E2-42E5-8ACF-599D7307741B}"/>
              </a:ext>
            </a:extLst>
          </p:cNvPr>
          <p:cNvGrpSpPr/>
          <p:nvPr/>
        </p:nvGrpSpPr>
        <p:grpSpPr>
          <a:xfrm>
            <a:off x="853787" y="1763487"/>
            <a:ext cx="10469533" cy="2902493"/>
            <a:chOff x="853787" y="1763487"/>
            <a:chExt cx="10469533" cy="2902493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D1A29F-AAE6-4384-AFDB-62CA1A71266F}"/>
                </a:ext>
              </a:extLst>
            </p:cNvPr>
            <p:cNvSpPr txBox="1"/>
            <p:nvPr/>
          </p:nvSpPr>
          <p:spPr>
            <a:xfrm>
              <a:off x="853787" y="1763487"/>
              <a:ext cx="10469533" cy="261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&lt;PG </a:t>
              </a:r>
              <a:r>
                <a:rPr lang="ko-KR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비회원</a:t>
              </a:r>
              <a:r>
                <a:rPr lang="en-US" altLang="ko-KR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&gt;</a:t>
              </a:r>
            </a:p>
            <a:p>
              <a:pPr algn="ctr"/>
              <a:endParaRPr lang="en-US" altLang="ko-KR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3000" spc="300" dirty="0">
                  <a:solidFill>
                    <a:schemeClr val="bg1"/>
                  </a:solidFill>
                </a:rPr>
                <a:t>쇼핑몰페이지 접속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-&gt; 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상품 선택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-&gt; </a:t>
              </a:r>
            </a:p>
            <a:p>
              <a:pPr algn="ctr"/>
              <a:r>
                <a:rPr lang="ko-KR" altLang="en-US" sz="3000" spc="300" dirty="0">
                  <a:solidFill>
                    <a:schemeClr val="bg1"/>
                  </a:solidFill>
                </a:rPr>
                <a:t>상품 상세페이지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-&gt; 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결제 페이지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(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받을 주소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) -&gt; </a:t>
              </a:r>
            </a:p>
            <a:p>
              <a:pPr algn="ctr"/>
              <a:r>
                <a:rPr lang="ko-KR" altLang="en-US" sz="3000" spc="300" dirty="0">
                  <a:solidFill>
                    <a:schemeClr val="bg1"/>
                  </a:solidFill>
                </a:rPr>
                <a:t>중계 서비스 클릭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-&gt; 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＃회원가입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-&gt; 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로그인</a:t>
              </a:r>
              <a:endParaRPr lang="en-US" altLang="ko-KR" sz="3000" spc="3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3000" spc="300" dirty="0">
                  <a:solidFill>
                    <a:schemeClr val="bg1"/>
                  </a:solidFill>
                </a:rPr>
                <a:t>결제 인증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: PG 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내 설정된 비밀번호 입력 </a:t>
              </a:r>
              <a:r>
                <a:rPr lang="en-US" altLang="ko-KR" sz="3000" spc="300" dirty="0">
                  <a:solidFill>
                    <a:schemeClr val="bg1"/>
                  </a:solidFill>
                </a:rPr>
                <a:t>- &gt; </a:t>
              </a:r>
              <a:r>
                <a:rPr lang="ko-KR" altLang="en-US" sz="3000" spc="300" dirty="0">
                  <a:solidFill>
                    <a:schemeClr val="bg1"/>
                  </a:solidFill>
                </a:rPr>
                <a:t>결제완료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222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647105" cy="1354217"/>
              <a:chOff x="2700072" y="2021840"/>
              <a:chExt cx="4966166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123172" y="2734295"/>
                <a:ext cx="354306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기획의도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39" y="2269037"/>
            <a:ext cx="5539741" cy="3843331"/>
            <a:chOff x="6380479" y="2269037"/>
            <a:chExt cx="5539741" cy="384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44246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늘어나는 </a:t>
              </a:r>
              <a:r>
                <a:rPr lang="en-US" altLang="ko-KR" sz="28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PayMent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dirty="0" err="1"/>
                <a:t>popularised</a:t>
              </a:r>
              <a:r>
                <a:rPr lang="en-US" altLang="ko-KR" sz="1600" dirty="0"/>
                <a:t> in the 1960s with the release of </a:t>
              </a:r>
              <a:r>
                <a:rPr lang="en-US" altLang="ko-KR" sz="1600" dirty="0" err="1"/>
                <a:t>Letraset</a:t>
              </a:r>
              <a:r>
                <a:rPr lang="en-US" altLang="ko-KR" sz="1600" dirty="0"/>
                <a:t> sheets containing Lorem Ipsum passages, and more recently with desktop publishing software like Aldus PageMaker including versions of Lorem Ipsum.</a:t>
              </a:r>
              <a:endParaRPr lang="ko-KR" altLang="en-US" sz="1600" dirty="0"/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442001"/>
              </p:ext>
            </p:extLst>
          </p:nvPr>
        </p:nvGraphicFramePr>
        <p:xfrm>
          <a:off x="6095999" y="1315158"/>
          <a:ext cx="5963921" cy="4797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872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843331"/>
            <a:chOff x="6380480" y="2269037"/>
            <a:chExt cx="5539740" cy="384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dirty="0" err="1"/>
                <a:t>popularised</a:t>
              </a:r>
              <a:r>
                <a:rPr lang="en-US" altLang="ko-KR" sz="1600" dirty="0"/>
                <a:t> in the 1960s with the release of </a:t>
              </a:r>
              <a:r>
                <a:rPr lang="en-US" altLang="ko-KR" sz="1600" dirty="0" err="1"/>
                <a:t>Letraset</a:t>
              </a:r>
              <a:r>
                <a:rPr lang="en-US" altLang="ko-KR" sz="1600" dirty="0"/>
                <a:t> sheets containing Lorem Ipsum passages, and more recently with desktop publishing software like Aldus PageMaker including versions of Lorem Ipsum.</a:t>
              </a:r>
              <a:endParaRPr lang="ko-KR" altLang="en-US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916141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151251" cy="1354217"/>
              <a:chOff x="2700072" y="2021840"/>
              <a:chExt cx="5652651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436693" y="2734295"/>
                <a:ext cx="491603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분석 및 설계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266A24E-98D4-4A2E-ABD0-70C74F191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35" y="525856"/>
            <a:ext cx="4823237" cy="2713071"/>
          </a:xfrm>
          <a:prstGeom prst="rect">
            <a:avLst/>
          </a:prstGeom>
        </p:spPr>
      </p:pic>
      <p:pic>
        <p:nvPicPr>
          <p:cNvPr id="1028" name="Picture 4" descr="스프링부트 (1)] 스프링부트 시작하기 (SpringBoot 프로젝트 설정 방법)">
            <a:extLst>
              <a:ext uri="{FF2B5EF4-FFF2-40B4-BE49-F238E27FC236}">
                <a16:creationId xmlns:a16="http://schemas.microsoft.com/office/drawing/2014/main" id="{469BB5F8-1B6A-4F70-8C85-15C9195F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2267"/>
            <a:ext cx="54673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2) UML (USE CASE DIAGRAM)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35C683-7C43-4376-903A-0DC5BC953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5" y="2910665"/>
            <a:ext cx="2113801" cy="11724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8BC3A8-00C0-4331-BEE0-12EF98279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994" y="4759025"/>
            <a:ext cx="3058006" cy="1658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50FDC2-479F-4046-A170-7D49835D6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894" y="4759025"/>
            <a:ext cx="1485092" cy="1485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528A7B-3C76-436D-ACC9-FF8D62BDF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3675" y="2982834"/>
            <a:ext cx="1752295" cy="17522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1145E0-079F-47F2-8268-B46BE3D0B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5" y="4345909"/>
            <a:ext cx="1755405" cy="17469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BEF7C1-0535-43CA-AD54-47BD730F7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548" y="3533037"/>
            <a:ext cx="2203835" cy="12020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B6148C-37AB-4443-B2BB-4F0807C53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5219391"/>
            <a:ext cx="1945213" cy="9140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E39B22-73E9-468A-8A14-E5017E2480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42" y="1460640"/>
            <a:ext cx="2138055" cy="11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5246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2) UML (USE CASE DIAGRAM) </a:t>
            </a:r>
          </a:p>
        </p:txBody>
      </p:sp>
      <p:pic>
        <p:nvPicPr>
          <p:cNvPr id="7" name="그림 3" descr="C:/Users/user/AppData/Roaming/PolarisOffice/ETemp/28444_13554520/fImage1363733776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95" y="1178876"/>
            <a:ext cx="11078281" cy="5234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889477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316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3) ERD (ENTITY RELATION DIAGRAM) </a:t>
            </a:r>
          </a:p>
        </p:txBody>
      </p:sp>
      <p:pic>
        <p:nvPicPr>
          <p:cNvPr id="8" name="그림 13" descr="C:/Users/user/AppData/Roaming/PolarisOffice/ETemp/28444_13554520/fImage3122283876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125855"/>
            <a:ext cx="6564630" cy="5403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041593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559</Words>
  <Application>Microsoft Office PowerPoint</Application>
  <PresentationFormat>와이드스크린</PresentationFormat>
  <Paragraphs>117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나눔스퀘어</vt:lpstr>
      <vt:lpstr>나눔스퀘어 ExtraBold</vt:lpstr>
      <vt:lpstr>나눔스퀘어라운드 Regular</vt:lpstr>
      <vt:lpstr>아리따-돋움(TTF)-Bold</vt:lpstr>
      <vt:lpstr>아리따-돋움(TTF)-Medium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35</cp:revision>
  <dcterms:created xsi:type="dcterms:W3CDTF">2019-12-23T00:32:35Z</dcterms:created>
  <dcterms:modified xsi:type="dcterms:W3CDTF">2021-06-17T02:31:11Z</dcterms:modified>
</cp:coreProperties>
</file>